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9.jpeg" ContentType="image/jpeg"/>
  <Override PartName="/ppt/media/image7.png" ContentType="image/png"/>
  <Override PartName="/ppt/media/image8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</p:sldIdLst>
  <p:sldSz cx="42803762" cy="30275212"/>
  <p:notesSz cx="9239250" cy="1198245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der Notizen mittels Klicken bearbeiten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6639741B-2B14-4562-A09B-15B870E28072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5241960" y="11363400"/>
            <a:ext cx="3981600" cy="59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114840" rIns="114840" tIns="57600" bIns="57600" anchor="b"/>
          <a:p>
            <a:pPr algn="r">
              <a:lnSpc>
                <a:spcPct val="100000"/>
              </a:lnSpc>
            </a:pPr>
            <a:fld id="{CE57DF25-4C69-4108-A167-AE166EFB96E9}" type="slidenum">
              <a:rPr b="0" lang="en-US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+mn-ea"/>
              </a:rPr>
              <a:t>&lt;Foliennummer&gt;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1257480" y="5732640"/>
            <a:ext cx="6707160" cy="5334120"/>
          </a:xfrm>
          <a:prstGeom prst="rect">
            <a:avLst/>
          </a:prstGeom>
        </p:spPr>
        <p:txBody>
          <a:bodyPr lIns="114840" rIns="114840" tIns="57600" bIns="5760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3852252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21879000" y="16255440"/>
            <a:ext cx="1879884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1879884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rIns="0" tIns="0" bIns="0"/>
          <a:p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rIns="0" tIns="0" bIns="0"/>
          <a:p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" name="" descr=""/>
          <p:cNvPicPr/>
          <p:nvPr/>
        </p:nvPicPr>
        <p:blipFill>
          <a:blip r:embed="rId2"/>
          <a:stretch/>
        </p:blipFill>
        <p:spPr>
          <a:xfrm>
            <a:off x="10397520" y="7084080"/>
            <a:ext cx="22006440" cy="17558640"/>
          </a:xfrm>
          <a:prstGeom prst="rect">
            <a:avLst/>
          </a:prstGeom>
          <a:ln>
            <a:noFill/>
          </a:ln>
        </p:spPr>
      </p:pic>
      <p:pic>
        <p:nvPicPr>
          <p:cNvPr id="39" name="" descr=""/>
          <p:cNvPicPr/>
          <p:nvPr/>
        </p:nvPicPr>
        <p:blipFill>
          <a:blip r:embed="rId3"/>
          <a:stretch/>
        </p:blipFill>
        <p:spPr>
          <a:xfrm>
            <a:off x="10397520" y="7084080"/>
            <a:ext cx="22006440" cy="175586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rIns="0" tIns="0" bIns="0"/>
          <a:p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17558640"/>
          </a:xfrm>
          <a:prstGeom prst="rect">
            <a:avLst/>
          </a:prstGeom>
        </p:spPr>
        <p:txBody>
          <a:bodyPr lIns="0" rIns="0" tIns="0" bIns="0"/>
          <a:p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17558640"/>
          </a:xfrm>
          <a:prstGeom prst="rect">
            <a:avLst/>
          </a:prstGeom>
        </p:spPr>
        <p:txBody>
          <a:bodyPr lIns="0" rIns="0" tIns="0" bIns="0"/>
          <a:p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2139840" y="1207800"/>
            <a:ext cx="38522160" cy="23432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1879884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17558640"/>
          </a:xfrm>
          <a:prstGeom prst="rect">
            <a:avLst/>
          </a:prstGeom>
        </p:spPr>
        <p:txBody>
          <a:bodyPr lIns="0" rIns="0" tIns="0" bIns="0"/>
          <a:p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17558640"/>
          </a:xfrm>
          <a:prstGeom prst="rect">
            <a:avLst/>
          </a:prstGeom>
        </p:spPr>
        <p:txBody>
          <a:bodyPr lIns="0" rIns="0" tIns="0" bIns="0"/>
          <a:p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21879000" y="16255440"/>
            <a:ext cx="1879884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3852252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New picture" descr=""/>
          <p:cNvPicPr/>
          <p:nvPr/>
        </p:nvPicPr>
        <p:blipFill>
          <a:blip r:embed="rId2"/>
          <a:stretch/>
        </p:blipFill>
        <p:spPr>
          <a:xfrm rot="16200000">
            <a:off x="-10834920" y="14706720"/>
            <a:ext cx="12815280" cy="4786200"/>
          </a:xfrm>
          <a:prstGeom prst="rect">
            <a:avLst/>
          </a:prstGeom>
          <a:ln>
            <a:noFill/>
          </a:ln>
        </p:spPr>
      </p:pic>
      <p:pic>
        <p:nvPicPr>
          <p:cNvPr id="1" name="New picture" descr=""/>
          <p:cNvPicPr/>
          <p:nvPr/>
        </p:nvPicPr>
        <p:blipFill>
          <a:blip r:embed="rId3"/>
          <a:stretch/>
        </p:blipFill>
        <p:spPr>
          <a:xfrm rot="5400000">
            <a:off x="40824000" y="14705280"/>
            <a:ext cx="12815280" cy="4786200"/>
          </a:xfrm>
          <a:prstGeom prst="rect">
            <a:avLst/>
          </a:prstGeom>
          <a:ln>
            <a:noFill/>
          </a:ln>
        </p:spPr>
      </p:pic>
      <p:pic>
        <p:nvPicPr>
          <p:cNvPr id="2" name="New picture" descr=""/>
          <p:cNvPicPr/>
          <p:nvPr/>
        </p:nvPicPr>
        <p:blipFill>
          <a:blip r:embed="rId4"/>
          <a:stretch/>
        </p:blipFill>
        <p:spPr>
          <a:xfrm>
            <a:off x="4653000" y="30371760"/>
            <a:ext cx="33496200" cy="1389600"/>
          </a:xfrm>
          <a:prstGeom prst="rect">
            <a:avLst/>
          </a:prstGeom>
          <a:ln>
            <a:noFill/>
          </a:ln>
        </p:spPr>
      </p:pic>
      <p:sp>
        <p:nvSpPr>
          <p:cNvPr id="3" name="CustomShape 1"/>
          <p:cNvSpPr/>
          <p:nvPr/>
        </p:nvSpPr>
        <p:spPr>
          <a:xfrm>
            <a:off x="4653000" y="30885120"/>
            <a:ext cx="21040560" cy="1139040"/>
          </a:xfrm>
          <a:prstGeom prst="rect">
            <a:avLst/>
          </a:prstGeom>
          <a:noFill/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4880" spc="-1" strike="noStrike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Arial"/>
              </a:rPr>
              <a:t>Template ID: multicolorgradients  Size: 42x36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3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Zweite Gliederungsebene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jpe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Relationship Id="rId9" Type="http://schemas.openxmlformats.org/officeDocument/2006/relationships/image" Target="../media/image14.png"/><Relationship Id="rId10" Type="http://schemas.openxmlformats.org/officeDocument/2006/relationships/slideLayout" Target="../slideLayouts/slideLayout1.xml"/><Relationship Id="rId11" Type="http://schemas.openxmlformats.org/officeDocument/2006/relationships/notesSlide" Target="../notesSlides/notesSlide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1370880" y="804600"/>
            <a:ext cx="40060440" cy="4137840"/>
          </a:xfrm>
          <a:prstGeom prst="rect">
            <a:avLst/>
          </a:prstGeom>
          <a:gradFill>
            <a:gsLst>
              <a:gs pos="0">
                <a:srgbClr val="006666"/>
              </a:gs>
              <a:gs pos="100000">
                <a:srgbClr val="00cccc"/>
              </a:gs>
            </a:gsLst>
            <a:lin ang="0"/>
          </a:gradFill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CustomShape 2"/>
          <p:cNvSpPr/>
          <p:nvPr/>
        </p:nvSpPr>
        <p:spPr>
          <a:xfrm>
            <a:off x="1382760" y="804600"/>
            <a:ext cx="40060440" cy="4137840"/>
          </a:xfrm>
          <a:prstGeom prst="rect">
            <a:avLst/>
          </a:prstGeom>
          <a:gradFill>
            <a:gsLst>
              <a:gs pos="0">
                <a:srgbClr val="006666"/>
              </a:gs>
              <a:gs pos="100000">
                <a:srgbClr val="00cccc"/>
              </a:gs>
            </a:gsLst>
            <a:lin ang="0"/>
          </a:gradFill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3"/>
          <p:cNvSpPr/>
          <p:nvPr/>
        </p:nvSpPr>
        <p:spPr>
          <a:xfrm>
            <a:off x="6862680" y="1140480"/>
            <a:ext cx="28931400" cy="333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1200" rIns="61200" tIns="30600" bIns="30600" anchor="ctr"/>
          <a:p>
            <a:pPr algn="ctr">
              <a:lnSpc>
                <a:spcPct val="100000"/>
              </a:lnSpc>
            </a:pPr>
            <a:r>
              <a:rPr b="1" lang="en-US" sz="7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INSERT YOUR POSTER TITLE ON THIS LINE HERE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5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Dominique Cheray &amp; Manuel Krämer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4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	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CustomShape 4"/>
          <p:cNvSpPr/>
          <p:nvPr/>
        </p:nvSpPr>
        <p:spPr>
          <a:xfrm>
            <a:off x="1384560" y="5624280"/>
            <a:ext cx="1064052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Motivation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CustomShape 5"/>
          <p:cNvSpPr/>
          <p:nvPr/>
        </p:nvSpPr>
        <p:spPr>
          <a:xfrm>
            <a:off x="13167720" y="6696000"/>
            <a:ext cx="16712280" cy="16330680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/>
          <a:fillRef idx="0"/>
          <a:effectRef idx="0"/>
          <a:fontRef idx="minor"/>
        </p:style>
        <p:txBody>
          <a:bodyPr lIns="182880" rIns="182880" tIns="91440" bIns="182880"/>
          <a:p>
            <a:pPr>
              <a:lnSpc>
                <a:spcPct val="125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GoogLeNet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27 layers deep network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9 Inception modules → reduce the number of parameters, 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
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create a deeper and wider topology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
</a:t>
            </a: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ResNet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 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34 layers deep network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Skip connections over residual 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
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blocks → more gradient flows backwards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Training and Testing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Softmax Loss as the classifier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Trained for 200 Epochs using SGD with 0.9 Momentum, 0.001 Learning Rate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and a fixed Learning Rate schedule (decrease LR by 4% every 8 epochs)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Split training images into training and validation set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Performed data augmentation on the training images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Final testing was done on the test images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Class Activation Mapping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Indicates the discriminative image regions used by the CNN to identify that class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CustomShape 6"/>
          <p:cNvSpPr/>
          <p:nvPr/>
        </p:nvSpPr>
        <p:spPr>
          <a:xfrm>
            <a:off x="1370880" y="25061400"/>
            <a:ext cx="10652760" cy="4607280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/>
          <a:fillRef idx="0"/>
          <a:effectRef idx="0"/>
          <a:fontRef idx="minor"/>
        </p:style>
        <p:txBody>
          <a:bodyPr lIns="182880" rIns="182880" tIns="91440" bIns="182880"/>
          <a:p>
            <a:pPr marL="216000" indent="-215280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ＭＳ Ｐゴシック"/>
              </a:rPr>
              <a:t>Andriluka, M., Pishchulin, L., Gehler, P. and Schiele, B., 2014. 2d human pose estimation: New benchmark and state of the art analysis. In Proceedings of the IEEE Conference on computer Vision and Pattern Recognition (pp. 3686-3693).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ＭＳ Ｐゴシック"/>
              </a:rPr>
              <a:t>Szegedy, C., Liu, W., Jia, Y., Sermanet, P., Reed, S., Anguelov, D., Erhan, D., Vanhoucke, V. and Rabinovich, A., 2015. Going deeper with convolutions. In Proceedings of the IEEE conference on computer vision and pattern recognition (pp. 1-9).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ＭＳ Ｐゴシック"/>
              </a:rPr>
              <a:t>Zhou, B., Khosla, A., Lapedriza, A., Oliva, A. and Torralba, A., 2016. Learning deep features for discriminative localization. In Proceedings of the IEEE Conference on Computer Vision and Pattern Recognition (pp. 2921-2929).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CustomShape 7"/>
          <p:cNvSpPr/>
          <p:nvPr/>
        </p:nvSpPr>
        <p:spPr>
          <a:xfrm>
            <a:off x="30960000" y="21225240"/>
            <a:ext cx="10577160" cy="8443440"/>
          </a:xfrm>
          <a:prstGeom prst="rect">
            <a:avLst/>
          </a:prstGeom>
          <a:noFill/>
          <a:ln w="57240">
            <a:noFill/>
          </a:ln>
        </p:spPr>
        <p:style>
          <a:lnRef idx="0"/>
          <a:fillRef idx="0"/>
          <a:effectRef idx="0"/>
          <a:fontRef idx="minor"/>
        </p:style>
        <p:txBody>
          <a:bodyPr lIns="182880" rIns="182880" tIns="91440" bIns="182880"/>
          <a:p>
            <a:pPr>
              <a:lnSpc>
                <a:spcPct val="125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ＭＳ Ｐゴシック"/>
              </a:rPr>
              <a:t>Temporal Analysis with SVM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CustomShape 8"/>
          <p:cNvSpPr/>
          <p:nvPr/>
        </p:nvSpPr>
        <p:spPr>
          <a:xfrm>
            <a:off x="1384560" y="23769000"/>
            <a:ext cx="1065276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References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CustomShape 9"/>
          <p:cNvSpPr/>
          <p:nvPr/>
        </p:nvSpPr>
        <p:spPr>
          <a:xfrm>
            <a:off x="13083480" y="5624280"/>
            <a:ext cx="1681884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Materials and Methods              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CustomShape 10"/>
          <p:cNvSpPr/>
          <p:nvPr/>
        </p:nvSpPr>
        <p:spPr>
          <a:xfrm>
            <a:off x="30960000" y="5624280"/>
            <a:ext cx="10483200" cy="84816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Results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55" name="Table 11"/>
          <p:cNvGraphicFramePr/>
          <p:nvPr/>
        </p:nvGraphicFramePr>
        <p:xfrm>
          <a:off x="31259160" y="22257000"/>
          <a:ext cx="9969120" cy="1829160"/>
        </p:xfrm>
        <a:graphic>
          <a:graphicData uri="http://schemas.openxmlformats.org/drawingml/2006/table">
            <a:tbl>
              <a:tblPr/>
              <a:tblGrid>
                <a:gridCol w="3323160"/>
                <a:gridCol w="3323160"/>
                <a:gridCol w="3323160"/>
              </a:tblGrid>
              <a:tr h="365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Training Accuracy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Testing accuracy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3 frames with spacing 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77.6%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47.4%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 frames with spacing 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88.9%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48.4%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 frames with spacing 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95.2%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52.6%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36648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 frames with spacing 4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97.3%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50.3%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</a:tbl>
          </a:graphicData>
        </a:graphic>
      </p:graphicFrame>
      <p:pic>
        <p:nvPicPr>
          <p:cNvPr id="56" name="Grafik 9" descr=""/>
          <p:cNvPicPr/>
          <p:nvPr/>
        </p:nvPicPr>
        <p:blipFill>
          <a:blip r:embed="rId1"/>
          <a:stretch/>
        </p:blipFill>
        <p:spPr>
          <a:xfrm>
            <a:off x="33478560" y="24275880"/>
            <a:ext cx="5530320" cy="3267720"/>
          </a:xfrm>
          <a:prstGeom prst="rect">
            <a:avLst/>
          </a:prstGeom>
          <a:ln>
            <a:noFill/>
          </a:ln>
        </p:spPr>
      </p:pic>
      <p:sp>
        <p:nvSpPr>
          <p:cNvPr id="57" name="CustomShape 12"/>
          <p:cNvSpPr/>
          <p:nvPr/>
        </p:nvSpPr>
        <p:spPr>
          <a:xfrm>
            <a:off x="30960000" y="28336680"/>
            <a:ext cx="10577160" cy="94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accuracy is increasing with more temporal information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8" name="Grafik 3" descr=""/>
          <p:cNvPicPr/>
          <p:nvPr/>
        </p:nvPicPr>
        <p:blipFill>
          <a:blip r:embed="rId2"/>
          <a:stretch/>
        </p:blipFill>
        <p:spPr>
          <a:xfrm>
            <a:off x="22008240" y="23895360"/>
            <a:ext cx="7616520" cy="5384160"/>
          </a:xfrm>
          <a:prstGeom prst="rect">
            <a:avLst/>
          </a:prstGeom>
          <a:ln>
            <a:noFill/>
          </a:ln>
        </p:spPr>
      </p:pic>
      <p:sp>
        <p:nvSpPr>
          <p:cNvPr id="59" name="CustomShape 13"/>
          <p:cNvSpPr/>
          <p:nvPr/>
        </p:nvSpPr>
        <p:spPr>
          <a:xfrm>
            <a:off x="13032720" y="23895360"/>
            <a:ext cx="9201240" cy="467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25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ＭＳ Ｐゴシック"/>
              </a:rPr>
              <a:t>Temporal Analysis with SVM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>
              <a:lnSpc>
                <a:spcPct val="125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We use 3, 5, 7 or 9 frames with a distance of 5 frames (For 9 frames, 4 frames distance is used)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>
              <a:lnSpc>
                <a:spcPct val="125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Every frame gets processed through the GoogLeNet until the last hidden layer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>
              <a:lnSpc>
                <a:spcPct val="125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output is a feature vector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>
              <a:lnSpc>
                <a:spcPct val="125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All of them get concatenated and the final array is one instance for the SVM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CustomShape 14"/>
          <p:cNvSpPr/>
          <p:nvPr/>
        </p:nvSpPr>
        <p:spPr>
          <a:xfrm>
            <a:off x="23688000" y="6805800"/>
            <a:ext cx="5760000" cy="32022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Inception module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CustomShape 15"/>
          <p:cNvSpPr/>
          <p:nvPr/>
        </p:nvSpPr>
        <p:spPr>
          <a:xfrm>
            <a:off x="15552000" y="17496000"/>
            <a:ext cx="11087640" cy="496764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Class Activation Mapping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CustomShape 16"/>
          <p:cNvSpPr/>
          <p:nvPr/>
        </p:nvSpPr>
        <p:spPr>
          <a:xfrm>
            <a:off x="30866040" y="6973200"/>
            <a:ext cx="10564560" cy="8254080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/>
          <a:fillRef idx="0"/>
          <a:effectRef idx="0"/>
          <a:fontRef idx="minor"/>
        </p:style>
        <p:txBody>
          <a:bodyPr lIns="182880" rIns="182880" tIns="91440" bIns="182880"/>
          <a:p>
            <a:pPr>
              <a:lnSpc>
                <a:spcPct val="120000"/>
              </a:lnSpc>
            </a:pPr>
            <a:r>
              <a:rPr b="1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Classification with the Networks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160">
              <a:lnSpc>
                <a:spcPct val="120000"/>
              </a:lnSpc>
              <a:buClr>
                <a:srgbClr val="404040"/>
              </a:buClr>
              <a:buFont typeface="Symbol"/>
              <a:buChar char=""/>
            </a:pPr>
            <a:r>
              <a:rPr b="0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Accurracy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160">
              <a:lnSpc>
                <a:spcPct val="120000"/>
              </a:lnSpc>
              <a:buClr>
                <a:srgbClr val="404040"/>
              </a:buClr>
              <a:buFont typeface="Symbol"/>
              <a:buChar char=""/>
            </a:pPr>
            <a:r>
              <a:rPr b="0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
</a:t>
            </a:r>
            <a:r>
              <a:rPr b="0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
</a:t>
            </a:r>
            <a:r>
              <a:rPr b="0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
</a:t>
            </a:r>
            <a:r>
              <a:rPr b="0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
</a:t>
            </a:r>
            <a:r>
              <a:rPr b="0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
</a:t>
            </a:r>
            <a:r>
              <a:rPr b="0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
</a:t>
            </a:r>
            <a:r>
              <a:rPr b="0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
</a:t>
            </a:r>
            <a:r>
              <a:rPr b="0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
</a:t>
            </a:r>
            <a:r>
              <a:rPr b="0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
</a:t>
            </a:r>
            <a:r>
              <a:rPr b="0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
</a:t>
            </a:r>
            <a:r>
              <a:rPr b="0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160">
              <a:lnSpc>
                <a:spcPct val="120000"/>
              </a:lnSpc>
              <a:buClr>
                <a:srgbClr val="404040"/>
              </a:buClr>
              <a:buFont typeface="Symbol"/>
              <a:buChar char=""/>
            </a:pPr>
            <a:r>
              <a:rPr b="0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Class Activation Mapping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CustomShape 17"/>
          <p:cNvSpPr/>
          <p:nvPr/>
        </p:nvSpPr>
        <p:spPr>
          <a:xfrm>
            <a:off x="1370880" y="6845400"/>
            <a:ext cx="10652760" cy="6623640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/>
          <a:fillRef idx="0"/>
          <a:effectRef idx="0"/>
          <a:fontRef idx="minor"/>
        </p:style>
        <p:txBody>
          <a:bodyPr lIns="182880" rIns="182880" tIns="91440" bIns="182880"/>
          <a:p>
            <a:pPr marL="228600" indent="-227160">
              <a:lnSpc>
                <a:spcPct val="120000"/>
              </a:lnSpc>
              <a:buClr>
                <a:srgbClr val="404040"/>
              </a:buClr>
              <a:buFont typeface="Symbol"/>
              <a:buChar char=""/>
            </a:pPr>
            <a:r>
              <a:rPr b="0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Classification is an important task in searching and summarization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160">
              <a:lnSpc>
                <a:spcPct val="120000"/>
              </a:lnSpc>
              <a:buClr>
                <a:srgbClr val="404040"/>
              </a:buClr>
              <a:buFont typeface="Symbol"/>
              <a:buChar char=""/>
            </a:pPr>
            <a:r>
              <a:rPr b="0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Most classification tasks don’t include sports → How do common networks perform on this task?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160">
              <a:lnSpc>
                <a:spcPct val="120000"/>
              </a:lnSpc>
              <a:buClr>
                <a:srgbClr val="404040"/>
              </a:buClr>
              <a:buFont typeface="Symbol"/>
              <a:buChar char=""/>
            </a:pPr>
            <a:r>
              <a:rPr b="0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What are the networks looking at?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160">
              <a:lnSpc>
                <a:spcPct val="120000"/>
              </a:lnSpc>
              <a:buClr>
                <a:srgbClr val="404040"/>
              </a:buClr>
              <a:buFont typeface="Symbol"/>
              <a:buChar char=""/>
            </a:pPr>
            <a:r>
              <a:rPr b="0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Sport contains lots of movements → Is temporal information important for classification?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CustomShape 18"/>
          <p:cNvSpPr/>
          <p:nvPr/>
        </p:nvSpPr>
        <p:spPr>
          <a:xfrm>
            <a:off x="1372680" y="13623120"/>
            <a:ext cx="1065276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Data Set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CustomShape 19"/>
          <p:cNvSpPr/>
          <p:nvPr/>
        </p:nvSpPr>
        <p:spPr>
          <a:xfrm>
            <a:off x="1384560" y="14908680"/>
            <a:ext cx="10652760" cy="784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Subset of MPII Human Pose Dataset → 10 sports: Basketball, Horseback riding, Martial Arts, Paddelball, Rock climbing, Rope skipping, Skateboarding, Softball, Tennis, Golf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1576 images total, 1266 training images, 310 test images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6" name="Grafik 2" descr=""/>
          <p:cNvPicPr/>
          <p:nvPr/>
        </p:nvPicPr>
        <p:blipFill>
          <a:blip r:embed="rId5"/>
          <a:stretch/>
        </p:blipFill>
        <p:spPr>
          <a:xfrm>
            <a:off x="2977920" y="17593560"/>
            <a:ext cx="7453440" cy="4968720"/>
          </a:xfrm>
          <a:prstGeom prst="rect">
            <a:avLst/>
          </a:prstGeom>
          <a:ln>
            <a:noFill/>
          </a:ln>
        </p:spPr>
      </p:pic>
      <p:pic>
        <p:nvPicPr>
          <p:cNvPr id="67" name="" descr=""/>
          <p:cNvPicPr/>
          <p:nvPr/>
        </p:nvPicPr>
        <p:blipFill>
          <a:blip r:embed="rId6"/>
          <a:stretch/>
        </p:blipFill>
        <p:spPr>
          <a:xfrm>
            <a:off x="33480000" y="8062920"/>
            <a:ext cx="5318640" cy="3988800"/>
          </a:xfrm>
          <a:prstGeom prst="rect">
            <a:avLst/>
          </a:prstGeom>
          <a:ln>
            <a:noFill/>
          </a:ln>
        </p:spPr>
      </p:pic>
      <p:graphicFrame>
        <p:nvGraphicFramePr>
          <p:cNvPr id="68" name="Table 20"/>
          <p:cNvGraphicFramePr/>
          <p:nvPr/>
        </p:nvGraphicFramePr>
        <p:xfrm>
          <a:off x="31259520" y="22257360"/>
          <a:ext cx="9980640" cy="1842120"/>
        </p:xfrm>
        <a:graphic>
          <a:graphicData uri="http://schemas.openxmlformats.org/drawingml/2006/table">
            <a:tbl>
              <a:tblPr/>
              <a:tblGrid>
                <a:gridCol w="3326760"/>
                <a:gridCol w="3326760"/>
                <a:gridCol w="3327480"/>
              </a:tblGrid>
              <a:tr h="36828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Training Accuracy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Testing accuracy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</a:tr>
              <a:tr h="36828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3 frames with spacing 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77.6%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47.4%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36828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 frames with spacing 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88.9%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48.4%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36828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 frames with spacing 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95.2%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52.6%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3693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 frames with spacing 4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97.3%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50.3%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9" name="Table 21"/>
          <p:cNvGraphicFramePr/>
          <p:nvPr/>
        </p:nvGraphicFramePr>
        <p:xfrm>
          <a:off x="31259520" y="22257360"/>
          <a:ext cx="9980640" cy="1842120"/>
        </p:xfrm>
        <a:graphic>
          <a:graphicData uri="http://schemas.openxmlformats.org/drawingml/2006/table">
            <a:tbl>
              <a:tblPr/>
              <a:tblGrid>
                <a:gridCol w="3326760"/>
                <a:gridCol w="3326760"/>
                <a:gridCol w="3327480"/>
              </a:tblGrid>
              <a:tr h="36828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Training Accuracy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Testing accuracy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</a:tr>
              <a:tr h="36828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3 frames with spacing 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77.6%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47.4%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36828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 frames with spacing 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88.9%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48.4%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36828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 frames with spacing 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95.2%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52.6%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3693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 frames with spacing 4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97.3%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50.3%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0" name="Table 22"/>
          <p:cNvGraphicFramePr/>
          <p:nvPr/>
        </p:nvGraphicFramePr>
        <p:xfrm>
          <a:off x="30973680" y="12420000"/>
          <a:ext cx="9980640" cy="791640"/>
        </p:xfrm>
        <a:graphic>
          <a:graphicData uri="http://schemas.openxmlformats.org/drawingml/2006/table">
            <a:tbl>
              <a:tblPr/>
              <a:tblGrid>
                <a:gridCol w="3326760"/>
                <a:gridCol w="3326760"/>
                <a:gridCol w="3327480"/>
              </a:tblGrid>
              <a:tr h="37152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GoogLeNet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ResNet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</a:tr>
              <a:tr h="42048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Testing Accuracy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82.3%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76.1%%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</a:tbl>
          </a:graphicData>
        </a:graphic>
      </p:graphicFrame>
      <p:sp>
        <p:nvSpPr>
          <p:cNvPr id="71" name="TextShape 23"/>
          <p:cNvSpPr txBox="1"/>
          <p:nvPr/>
        </p:nvSpPr>
        <p:spPr>
          <a:xfrm>
            <a:off x="33912000" y="14419080"/>
            <a:ext cx="5040000" cy="2763360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txBody>
          <a:bodyPr lIns="90000" rIns="90000" tIns="45000" bIns="45000" anchor="ctr"/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  CAM examples for GoogLeNet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TextShape 24"/>
          <p:cNvSpPr txBox="1"/>
          <p:nvPr/>
        </p:nvSpPr>
        <p:spPr>
          <a:xfrm>
            <a:off x="33840000" y="17995680"/>
            <a:ext cx="5112000" cy="2816640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txBody>
          <a:bodyPr lIns="90000" rIns="90000" tIns="45000" bIns="45000" anchor="ctr"/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 CAM examples for ResNet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TextShape 25"/>
          <p:cNvSpPr txBox="1"/>
          <p:nvPr/>
        </p:nvSpPr>
        <p:spPr>
          <a:xfrm>
            <a:off x="20810160" y="9576000"/>
            <a:ext cx="3885840" cy="2323800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txBody>
          <a:bodyPr lIns="90000" rIns="90000" tIns="45000" bIns="45000" anchor="ctr"/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Residual block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276</TotalTime>
  <Application>LibreOffice/5.1.6.2$Linux_X86_64 LibreOffice_project/10m0$Build-2</Application>
  <Company>Graphicsland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Graphicsland/MakeSigns.com</dc:creator>
  <dc:description>This is a free template from MakeSigns.com to help you create the perfect scientific poster.</dc:description>
  <cp:keywords>scientific research template custom poster presentation symposium printing PowerPoint create design example sample download</cp:keywords>
  <dc:language>de-DE</dc:language>
  <cp:lastModifiedBy/>
  <cp:lastPrinted>2000-08-03T00:31:24Z</cp:lastPrinted>
  <dcterms:modified xsi:type="dcterms:W3CDTF">2018-07-21T23:39:33Z</dcterms:modified>
  <cp:revision>161</cp:revision>
  <dc:subject>Free Poster Presentation Example</dc:subject>
  <dc:title>PowerPoint template for a scientific poster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Graphicsland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Benutzerdefiniert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</vt:i4>
  </property>
  <property fmtid="{D5CDD505-2E9C-101B-9397-08002B2CF9AE}" pid="13" name="category">
    <vt:lpwstr>research posters template</vt:lpwstr>
  </property>
</Properties>
</file>